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2" r:id="rId3"/>
    <p:sldId id="283" r:id="rId4"/>
    <p:sldId id="278" r:id="rId5"/>
    <p:sldId id="279" r:id="rId6"/>
    <p:sldId id="284" r:id="rId7"/>
    <p:sldId id="268" r:id="rId8"/>
    <p:sldId id="277" r:id="rId9"/>
    <p:sldId id="276" r:id="rId10"/>
    <p:sldId id="269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81" r:id="rId19"/>
    <p:sldId id="27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2AB055-5451-46F2-9738-BB9283EFEC2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8BFBE69-9FF8-4AEE-8D80-18BC41E9912E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познакомимся!»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9405BB-6B86-4417-B740-0100A875B4E5}" type="parTrans" cxnId="{4DFD9B02-FB66-4E26-894D-831B11425568}">
      <dgm:prSet/>
      <dgm:spPr/>
      <dgm:t>
        <a:bodyPr/>
        <a:lstStyle/>
        <a:p>
          <a:endParaRPr lang="ru-RU"/>
        </a:p>
      </dgm:t>
    </dgm:pt>
    <dgm:pt modelId="{B459D512-6EA7-46C2-AE5E-878BB7B7C32C}" type="sibTrans" cxnId="{4DFD9B02-FB66-4E26-894D-831B11425568}">
      <dgm:prSet/>
      <dgm:spPr/>
      <dgm:t>
        <a:bodyPr/>
        <a:lstStyle/>
        <a:p>
          <a:endParaRPr lang="ru-RU"/>
        </a:p>
      </dgm:t>
    </dgm:pt>
    <dgm:pt modelId="{B472507B-551D-43F5-9F3F-6E44D7075C8D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подружимся!»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ACFD64-A24D-4E6D-90AB-77DE4E002A8E}" type="parTrans" cxnId="{91922409-CE97-4529-B5D5-840AF05720AB}">
      <dgm:prSet/>
      <dgm:spPr/>
      <dgm:t>
        <a:bodyPr/>
        <a:lstStyle/>
        <a:p>
          <a:endParaRPr lang="ru-RU"/>
        </a:p>
      </dgm:t>
    </dgm:pt>
    <dgm:pt modelId="{616CE297-CF86-4CD0-99A2-0416905C9B25}" type="sibTrans" cxnId="{91922409-CE97-4529-B5D5-840AF05720AB}">
      <dgm:prSet/>
      <dgm:spPr/>
      <dgm:t>
        <a:bodyPr/>
        <a:lstStyle/>
        <a:p>
          <a:endParaRPr lang="ru-RU"/>
        </a:p>
      </dgm:t>
    </dgm:pt>
    <dgm:pt modelId="{22671990-C133-41FB-8AA1-84D48D06E912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узнавать вместе!»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7FDC18-E9EB-4853-8C5A-591FFDFF2784}" type="parTrans" cxnId="{EECF64DE-BFB0-46B5-B472-C37CB89BA844}">
      <dgm:prSet/>
      <dgm:spPr/>
      <dgm:t>
        <a:bodyPr/>
        <a:lstStyle/>
        <a:p>
          <a:endParaRPr lang="ru-RU"/>
        </a:p>
      </dgm:t>
    </dgm:pt>
    <dgm:pt modelId="{10FAC85F-43DF-416C-86E7-A5798D21CEB6}" type="sibTrans" cxnId="{EECF64DE-BFB0-46B5-B472-C37CB89BA844}">
      <dgm:prSet/>
      <dgm:spPr/>
      <dgm:t>
        <a:bodyPr/>
        <a:lstStyle/>
        <a:p>
          <a:endParaRPr lang="ru-RU"/>
        </a:p>
      </dgm:t>
    </dgm:pt>
    <dgm:pt modelId="{668B122E-5119-4806-8AB2-62A69D32F95C}" type="pres">
      <dgm:prSet presAssocID="{652AB055-5451-46F2-9738-BB9283EFEC2D}" presName="CompostProcess" presStyleCnt="0">
        <dgm:presLayoutVars>
          <dgm:dir/>
          <dgm:resizeHandles val="exact"/>
        </dgm:presLayoutVars>
      </dgm:prSet>
      <dgm:spPr/>
    </dgm:pt>
    <dgm:pt modelId="{9B8F9058-319C-4C2D-B361-4B67CB95E6EC}" type="pres">
      <dgm:prSet presAssocID="{652AB055-5451-46F2-9738-BB9283EFEC2D}" presName="arrow" presStyleLbl="bgShp" presStyleIdx="0" presStyleCnt="1"/>
      <dgm:spPr/>
    </dgm:pt>
    <dgm:pt modelId="{33C80C47-4B91-4619-9CC1-B76C49E30E1E}" type="pres">
      <dgm:prSet presAssocID="{652AB055-5451-46F2-9738-BB9283EFEC2D}" presName="linearProcess" presStyleCnt="0"/>
      <dgm:spPr/>
    </dgm:pt>
    <dgm:pt modelId="{57C12CD7-35C8-4042-9C7C-98AC056559A6}" type="pres">
      <dgm:prSet presAssocID="{98BFBE69-9FF8-4AEE-8D80-18BC41E9912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4ABAE-8488-4E36-A4F6-D01173CF7391}" type="pres">
      <dgm:prSet presAssocID="{B459D512-6EA7-46C2-AE5E-878BB7B7C32C}" presName="sibTrans" presStyleCnt="0"/>
      <dgm:spPr/>
    </dgm:pt>
    <dgm:pt modelId="{5DA327D4-4E38-4C74-A4B6-861807FEE03C}" type="pres">
      <dgm:prSet presAssocID="{B472507B-551D-43F5-9F3F-6E44D7075C8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76F9F-8146-4250-A36D-7928E1C910A5}" type="pres">
      <dgm:prSet presAssocID="{616CE297-CF86-4CD0-99A2-0416905C9B25}" presName="sibTrans" presStyleCnt="0"/>
      <dgm:spPr/>
    </dgm:pt>
    <dgm:pt modelId="{9873BFD6-B045-4729-90FC-B5278B4D455A}" type="pres">
      <dgm:prSet presAssocID="{22671990-C133-41FB-8AA1-84D48D06E91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CF64DE-BFB0-46B5-B472-C37CB89BA844}" srcId="{652AB055-5451-46F2-9738-BB9283EFEC2D}" destId="{22671990-C133-41FB-8AA1-84D48D06E912}" srcOrd="2" destOrd="0" parTransId="{F27FDC18-E9EB-4853-8C5A-591FFDFF2784}" sibTransId="{10FAC85F-43DF-416C-86E7-A5798D21CEB6}"/>
    <dgm:cxn modelId="{91922409-CE97-4529-B5D5-840AF05720AB}" srcId="{652AB055-5451-46F2-9738-BB9283EFEC2D}" destId="{B472507B-551D-43F5-9F3F-6E44D7075C8D}" srcOrd="1" destOrd="0" parTransId="{6BACFD64-A24D-4E6D-90AB-77DE4E002A8E}" sibTransId="{616CE297-CF86-4CD0-99A2-0416905C9B25}"/>
    <dgm:cxn modelId="{31E2DFF3-B806-4180-8CD1-757D9331BF0F}" type="presOf" srcId="{22671990-C133-41FB-8AA1-84D48D06E912}" destId="{9873BFD6-B045-4729-90FC-B5278B4D455A}" srcOrd="0" destOrd="0" presId="urn:microsoft.com/office/officeart/2005/8/layout/hProcess9"/>
    <dgm:cxn modelId="{4DFD9B02-FB66-4E26-894D-831B11425568}" srcId="{652AB055-5451-46F2-9738-BB9283EFEC2D}" destId="{98BFBE69-9FF8-4AEE-8D80-18BC41E9912E}" srcOrd="0" destOrd="0" parTransId="{A79405BB-6B86-4417-B740-0100A875B4E5}" sibTransId="{B459D512-6EA7-46C2-AE5E-878BB7B7C32C}"/>
    <dgm:cxn modelId="{189B10F8-3709-4D3F-800B-569D4221ACD4}" type="presOf" srcId="{652AB055-5451-46F2-9738-BB9283EFEC2D}" destId="{668B122E-5119-4806-8AB2-62A69D32F95C}" srcOrd="0" destOrd="0" presId="urn:microsoft.com/office/officeart/2005/8/layout/hProcess9"/>
    <dgm:cxn modelId="{B4F1D4AC-07DA-423B-9123-7EFB017E45C7}" type="presOf" srcId="{98BFBE69-9FF8-4AEE-8D80-18BC41E9912E}" destId="{57C12CD7-35C8-4042-9C7C-98AC056559A6}" srcOrd="0" destOrd="0" presId="urn:microsoft.com/office/officeart/2005/8/layout/hProcess9"/>
    <dgm:cxn modelId="{50C68C4C-2C44-4492-A6C7-D5F728EA841F}" type="presOf" srcId="{B472507B-551D-43F5-9F3F-6E44D7075C8D}" destId="{5DA327D4-4E38-4C74-A4B6-861807FEE03C}" srcOrd="0" destOrd="0" presId="urn:microsoft.com/office/officeart/2005/8/layout/hProcess9"/>
    <dgm:cxn modelId="{8F452D4F-AFB9-4795-B533-FD54B5FA7AA8}" type="presParOf" srcId="{668B122E-5119-4806-8AB2-62A69D32F95C}" destId="{9B8F9058-319C-4C2D-B361-4B67CB95E6EC}" srcOrd="0" destOrd="0" presId="urn:microsoft.com/office/officeart/2005/8/layout/hProcess9"/>
    <dgm:cxn modelId="{DA6E4697-1A7D-4DBA-BFBA-B6E15BA60295}" type="presParOf" srcId="{668B122E-5119-4806-8AB2-62A69D32F95C}" destId="{33C80C47-4B91-4619-9CC1-B76C49E30E1E}" srcOrd="1" destOrd="0" presId="urn:microsoft.com/office/officeart/2005/8/layout/hProcess9"/>
    <dgm:cxn modelId="{97AFF39F-8954-4173-971D-E9E7803A9D7D}" type="presParOf" srcId="{33C80C47-4B91-4619-9CC1-B76C49E30E1E}" destId="{57C12CD7-35C8-4042-9C7C-98AC056559A6}" srcOrd="0" destOrd="0" presId="urn:microsoft.com/office/officeart/2005/8/layout/hProcess9"/>
    <dgm:cxn modelId="{4B3F2171-D76F-4461-A4A8-F984A19A1FFF}" type="presParOf" srcId="{33C80C47-4B91-4619-9CC1-B76C49E30E1E}" destId="{AAE4ABAE-8488-4E36-A4F6-D01173CF7391}" srcOrd="1" destOrd="0" presId="urn:microsoft.com/office/officeart/2005/8/layout/hProcess9"/>
    <dgm:cxn modelId="{EA810022-7050-445D-9965-A496588CEF0C}" type="presParOf" srcId="{33C80C47-4B91-4619-9CC1-B76C49E30E1E}" destId="{5DA327D4-4E38-4C74-A4B6-861807FEE03C}" srcOrd="2" destOrd="0" presId="urn:microsoft.com/office/officeart/2005/8/layout/hProcess9"/>
    <dgm:cxn modelId="{275DFC6D-5E90-419A-8021-1A941F55D7E7}" type="presParOf" srcId="{33C80C47-4B91-4619-9CC1-B76C49E30E1E}" destId="{0C076F9F-8146-4250-A36D-7928E1C910A5}" srcOrd="3" destOrd="0" presId="urn:microsoft.com/office/officeart/2005/8/layout/hProcess9"/>
    <dgm:cxn modelId="{C00477CC-29C1-490B-AC6D-F0871F2EE3F7}" type="presParOf" srcId="{33C80C47-4B91-4619-9CC1-B76C49E30E1E}" destId="{9873BFD6-B045-4729-90FC-B5278B4D455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8F9058-319C-4C2D-B361-4B67CB95E6EC}">
      <dsp:nvSpPr>
        <dsp:cNvPr id="0" name=""/>
        <dsp:cNvSpPr/>
      </dsp:nvSpPr>
      <dsp:spPr>
        <a:xfrm>
          <a:off x="798956" y="0"/>
          <a:ext cx="9054846" cy="47091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C12CD7-35C8-4042-9C7C-98AC056559A6}">
      <dsp:nvSpPr>
        <dsp:cNvPr id="0" name=""/>
        <dsp:cNvSpPr/>
      </dsp:nvSpPr>
      <dsp:spPr>
        <a:xfrm>
          <a:off x="3295" y="1412747"/>
          <a:ext cx="3291073" cy="1883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познакомимся!»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5" y="1412747"/>
        <a:ext cx="3291073" cy="1883664"/>
      </dsp:txXfrm>
    </dsp:sp>
    <dsp:sp modelId="{5DA327D4-4E38-4C74-A4B6-861807FEE03C}">
      <dsp:nvSpPr>
        <dsp:cNvPr id="0" name=""/>
        <dsp:cNvSpPr/>
      </dsp:nvSpPr>
      <dsp:spPr>
        <a:xfrm>
          <a:off x="3680843" y="1412747"/>
          <a:ext cx="3291073" cy="1883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подружимся!»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0843" y="1412747"/>
        <a:ext cx="3291073" cy="1883664"/>
      </dsp:txXfrm>
    </dsp:sp>
    <dsp:sp modelId="{9873BFD6-B045-4729-90FC-B5278B4D455A}">
      <dsp:nvSpPr>
        <dsp:cNvPr id="0" name=""/>
        <dsp:cNvSpPr/>
      </dsp:nvSpPr>
      <dsp:spPr>
        <a:xfrm>
          <a:off x="7358391" y="1412747"/>
          <a:ext cx="3291073" cy="1883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«Давайте узнавать вместе!»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8391" y="1412747"/>
        <a:ext cx="3291073" cy="1883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DDFB4-9188-4063-8B9A-78BD689AD289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0818-C650-4F2F-85A7-8FEB8C7B73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86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822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005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8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492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787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298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69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609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185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574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78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91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20228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172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729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804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03BB7-7950-417B-A080-307467F56FAE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04A148-FAF3-41C2-AC97-CF1EF276F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008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98120"/>
            <a:ext cx="11551920" cy="6659880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ВЗАИМОДЕЙСТВИЕ С РОДИТЕЛЯМИ И СОТРУДНИКАМИ ОБРАЗОВАТЕЛЬНОГО УЧРЕЖДЕНИЯ    </a:t>
            </a: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Савчук Татьяна Викторовна,</a:t>
            </a:r>
            <a:b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воспитатель высшей квалификационной категории,</a:t>
            </a:r>
            <a:b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МБДОУ № 4 пгт Кавалерово</a:t>
            </a:r>
            <a:b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671" y="2193174"/>
            <a:ext cx="5249487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457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4" y="609600"/>
            <a:ext cx="8596668" cy="132080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От того, как прошло детство, кто вёл ребенка за руку в детские годы, что вошло в его разум и сердце из окружающего мира – от этого в решающей степени зависит, каким человеком станет сегодняшний малыш.</a:t>
            </a: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В.А. Сухомлинский</a:t>
            </a: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endParaRPr lang="ru-RU" sz="4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Documents and Settings\пк\Рабочий стол\эмблемы картинки\image4709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4282440"/>
            <a:ext cx="2696369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3360" y="396241"/>
            <a:ext cx="8778240" cy="56451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Цели работы с родителями:</a:t>
            </a:r>
          </a:p>
          <a:p>
            <a:pPr algn="just">
              <a:buNone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Дать родителю «Почувствовать себя человеком».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Повышение у родителей чувства собственной компетентности.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Преодоление состояния кризиса у родителей.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Интеграция родителей путем обсуждения «обычных»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родительско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детских проблем.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 l="13316" r="13819" b="2929"/>
          <a:stretch>
            <a:fillRect/>
          </a:stretch>
        </p:blipFill>
        <p:spPr>
          <a:xfrm>
            <a:off x="7589520" y="3078480"/>
            <a:ext cx="441960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360" y="243840"/>
            <a:ext cx="93421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Цель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создание единого образовательного пространства «Детский сад - семья».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Задачи: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Повышение педагогической культуры родителей.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Изучение и обобщение лучшего опыта семейного воспитания.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Приобщение родителей к участию в жизни детского сада.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11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734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Формы взаимодействия с семьей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" y="822961"/>
            <a:ext cx="3121082" cy="11125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5624" y="1087850"/>
            <a:ext cx="3307556" cy="10762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69759" y="1422659"/>
            <a:ext cx="3519121" cy="11529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7241" y="2284545"/>
            <a:ext cx="3483599" cy="1037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90807" y="3152434"/>
            <a:ext cx="3437114" cy="10690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78647" y="5450273"/>
            <a:ext cx="3435513" cy="8895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01341" y="3954415"/>
            <a:ext cx="3512820" cy="9223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414" y="3244146"/>
            <a:ext cx="3688485" cy="36884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568440" y="4739640"/>
            <a:ext cx="3520440" cy="10515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Родительская школа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«Планета детства»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954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243841"/>
            <a:ext cx="8596668" cy="579752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Методы работы с родителями:</a:t>
            </a:r>
            <a:b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обсуждение актуальных проблем развития и воспитания детей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проигрывание ситуаций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детские игры с родителями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733144632"/>
              </p:ext>
            </p:extLst>
          </p:nvPr>
        </p:nvGraphicFramePr>
        <p:xfrm>
          <a:off x="205740" y="1737360"/>
          <a:ext cx="10652760" cy="470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4320" y="0"/>
            <a:ext cx="998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Методы позволяющие выстроить отношения с родителями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0328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454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Традиционные формы взаимодействия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31" y="1320800"/>
            <a:ext cx="9902069" cy="524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2250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053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Нетрадиционные формы взаимодействия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" y="1508760"/>
            <a:ext cx="9738360" cy="53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38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" y="0"/>
            <a:ext cx="11544300" cy="6675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Times New Roman" panose="02020603050405020304" pitchFamily="18" charset="0"/>
              </a:rPr>
              <a:t>Приемы взаимодействия с родителями являются:</a:t>
            </a:r>
            <a:r>
              <a:rPr lang="ru-RU" sz="4400" dirty="0" smtClean="0"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доброжелательный стиль общения педагогов с родителями;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индивидуальный подход;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сотрудничество;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динамичность.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44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838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Информационные уголки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7940" t="2762" r="10850" b="5525"/>
          <a:stretch>
            <a:fillRect/>
          </a:stretch>
        </p:blipFill>
        <p:spPr bwMode="auto">
          <a:xfrm>
            <a:off x="243840" y="746760"/>
            <a:ext cx="4572000" cy="300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 flipV="1">
            <a:off x="677334" y="6568439"/>
            <a:ext cx="8596668" cy="10667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7241" t="11081" r="6782"/>
          <a:stretch>
            <a:fillRect/>
          </a:stretch>
        </p:blipFill>
        <p:spPr bwMode="auto">
          <a:xfrm>
            <a:off x="6080760" y="762000"/>
            <a:ext cx="452628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 l="9923" t="2260" r="13573" b="4520"/>
          <a:stretch>
            <a:fillRect/>
          </a:stretch>
        </p:blipFill>
        <p:spPr bwMode="auto">
          <a:xfrm>
            <a:off x="3505200" y="3840480"/>
            <a:ext cx="5090160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5840" y="3528026"/>
            <a:ext cx="4785360" cy="3116614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9754" r="7446"/>
          <a:stretch>
            <a:fillRect/>
          </a:stretch>
        </p:blipFill>
        <p:spPr bwMode="auto">
          <a:xfrm>
            <a:off x="228600" y="167640"/>
            <a:ext cx="4800600" cy="3266122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8360" y="259080"/>
            <a:ext cx="4846320" cy="321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880" y="3627120"/>
            <a:ext cx="4800600" cy="303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9080"/>
            <a:ext cx="8596668" cy="838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ИНТЕРНЕТ-САЙТ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9640"/>
            <a:ext cx="10271759" cy="592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9560"/>
            <a:ext cx="8596668" cy="7010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Проектная деятельность </a:t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Проект «Мы дружим с книгой»</a:t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endParaRPr lang="ru-RU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IMG-20190204-WA01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0034" y="1886268"/>
            <a:ext cx="5175249" cy="3881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-20190204-WA0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50280" y="1874520"/>
            <a:ext cx="5135880" cy="382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Выставка рисунков и поделок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IMG-20190205-WA00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6071" b="31640"/>
          <a:stretch>
            <a:fillRect/>
          </a:stretch>
        </p:blipFill>
        <p:spPr>
          <a:xfrm>
            <a:off x="228600" y="1569720"/>
            <a:ext cx="5207595" cy="3307080"/>
          </a:xfrm>
        </p:spPr>
      </p:pic>
      <p:pic>
        <p:nvPicPr>
          <p:cNvPr id="6" name="Рисунок 5" descr="IMG-20190205-WA0010.jpg"/>
          <p:cNvPicPr>
            <a:picLocks noChangeAspect="1"/>
          </p:cNvPicPr>
          <p:nvPr/>
        </p:nvPicPr>
        <p:blipFill>
          <a:blip r:embed="rId3" cstate="print"/>
          <a:srcRect t="10357"/>
          <a:stretch>
            <a:fillRect/>
          </a:stretch>
        </p:blipFill>
        <p:spPr>
          <a:xfrm>
            <a:off x="5730240" y="2621280"/>
            <a:ext cx="6187440" cy="397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274320"/>
            <a:ext cx="935736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«Есть такая профессия – Родину защищать»</a:t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Подарок папе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/>
          </a:p>
        </p:txBody>
      </p:sp>
      <p:pic>
        <p:nvPicPr>
          <p:cNvPr id="1026" name="Рисунок 9" descr="F:\Т.В\IMG_20190222_103312.jpg"/>
          <p:cNvPicPr>
            <a:picLocks noChangeArrowheads="1"/>
          </p:cNvPicPr>
          <p:nvPr/>
        </p:nvPicPr>
        <p:blipFill>
          <a:blip r:embed="rId2" cstate="print"/>
          <a:srcRect l="-1555" r="-10513"/>
          <a:stretch>
            <a:fillRect/>
          </a:stretch>
        </p:blipFill>
        <p:spPr bwMode="auto">
          <a:xfrm>
            <a:off x="274320" y="1264920"/>
            <a:ext cx="4678680" cy="383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0" descr="F:\Т.В\IMG_20190222_103332.jpg"/>
          <p:cNvPicPr>
            <a:picLocks noChangeArrowheads="1"/>
          </p:cNvPicPr>
          <p:nvPr/>
        </p:nvPicPr>
        <p:blipFill>
          <a:blip r:embed="rId3" cstate="print"/>
          <a:srcRect l="-146" t="-458" r="-104" b="-699"/>
          <a:stretch>
            <a:fillRect/>
          </a:stretch>
        </p:blipFill>
        <p:spPr bwMode="auto">
          <a:xfrm>
            <a:off x="6705600" y="1143000"/>
            <a:ext cx="5074920" cy="298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11" descr="F:\Т.В\IMG_20190222_102824.jpg"/>
          <p:cNvPicPr>
            <a:picLocks noChangeArrowheads="1"/>
          </p:cNvPicPr>
          <p:nvPr/>
        </p:nvPicPr>
        <p:blipFill>
          <a:blip r:embed="rId4" cstate="print"/>
          <a:srcRect t="-19966" b="-2345"/>
          <a:stretch>
            <a:fillRect/>
          </a:stretch>
        </p:blipFill>
        <p:spPr bwMode="auto">
          <a:xfrm>
            <a:off x="2941320" y="3520441"/>
            <a:ext cx="58959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3360"/>
            <a:ext cx="10585026" cy="73152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Выставка рисунков «Вот такие наши папы»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916" y="3898586"/>
            <a:ext cx="4114286" cy="260000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888683"/>
            <a:ext cx="2657475" cy="2886075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5313" y="4071938"/>
            <a:ext cx="3686175" cy="2524125"/>
          </a:xfrm>
          <a:prstGeom prst="rect">
            <a:avLst/>
          </a:prstGeom>
          <a:noFill/>
        </p:spPr>
      </p:pic>
      <p:pic>
        <p:nvPicPr>
          <p:cNvPr id="2053" name="Рисунок 4" descr="F:\Рисунки детей 23 февраля\С праздником любимые папы Селивёрстова Дарья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3760" y="746760"/>
            <a:ext cx="4438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43060" y="762953"/>
            <a:ext cx="2415540" cy="2909887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2095" y="3413760"/>
            <a:ext cx="2470785" cy="3229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177280" cy="3474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6217" y="0"/>
            <a:ext cx="6175783" cy="34750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74720"/>
            <a:ext cx="6014720" cy="3383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4720" y="3474720"/>
            <a:ext cx="617728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9969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700" y="665601"/>
            <a:ext cx="7520940" cy="539229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0836" y="18497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4"/>
                </a:solidFill>
              </a:rPr>
              <a:t>Самое сложное в работе с детьми – это работа с их родителями! </a:t>
            </a:r>
            <a:r>
              <a:rPr lang="ru-RU" sz="4000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</a:t>
            </a:r>
            <a:endParaRPr lang="ru-RU" sz="4000" dirty="0">
              <a:solidFill>
                <a:schemeClr val="accent4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4163" y="5642329"/>
            <a:ext cx="9791025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08724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Другая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376</TotalTime>
  <Words>135</Words>
  <Application>Microsoft Office PowerPoint</Application>
  <PresentationFormat>Произвольный</PresentationFormat>
  <Paragraphs>23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ВЗАИМОДЕЙСТВИЕ С РОДИТЕЛЯМИ И СОТРУДНИКАМИ ОБРАЗОВАТЕЛЬНОГО УЧРЕЖДЕНИЯ                                                                                                                                                                   Подготовила: Савчук Татьяна Викторовна,                          воспитатель высшей квалификационной категории,  МБДОУ № 4 пгт Кавалерово                                                      </vt:lpstr>
      <vt:lpstr>От того, как прошло детство, кто вёл ребенка за руку в детские годы, что вошло в его разум и сердце из окружающего мира – от этого в решающей степени зависит, каким человеком станет сегодняшний малыш. В.А. Сухомлинский </vt:lpstr>
      <vt:lpstr>Слайд 3</vt:lpstr>
      <vt:lpstr>Слайд 4</vt:lpstr>
      <vt:lpstr>Формы взаимодействия с семьей</vt:lpstr>
      <vt:lpstr>Слайд 6</vt:lpstr>
      <vt:lpstr>Слайд 7</vt:lpstr>
      <vt:lpstr>Традиционные формы взаимодействия</vt:lpstr>
      <vt:lpstr>Нетрадиционные формы взаимодействия</vt:lpstr>
      <vt:lpstr>Приемы взаимодействия с родителями являются: 1. доброжелательный стиль общения педагогов с родителями; 2. индивидуальный подход; 3. сотрудничество; 4. динамичность.</vt:lpstr>
      <vt:lpstr>Информационные уголки</vt:lpstr>
      <vt:lpstr>Слайд 12</vt:lpstr>
      <vt:lpstr>ИНТЕРНЕТ-САЙТ</vt:lpstr>
      <vt:lpstr>Проектная деятельность  Проект «Мы дружим с книгой»  </vt:lpstr>
      <vt:lpstr>Выставка рисунков и поделок</vt:lpstr>
      <vt:lpstr>«Есть такая профессия – Родину защищать» Подарок папе</vt:lpstr>
      <vt:lpstr>Выставка рисунков «Вот такие наши папы»</vt:lpstr>
      <vt:lpstr>Слайд 18</vt:lpstr>
      <vt:lpstr>Самое сложное в работе с детьми – это работа с их родителями! 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работы с родителями в условиях детского сада.</dc:title>
  <dc:creator>User</dc:creator>
  <cp:lastModifiedBy>Admin</cp:lastModifiedBy>
  <cp:revision>42</cp:revision>
  <dcterms:created xsi:type="dcterms:W3CDTF">2015-03-31T12:14:47Z</dcterms:created>
  <dcterms:modified xsi:type="dcterms:W3CDTF">2020-03-19T04:13:01Z</dcterms:modified>
</cp:coreProperties>
</file>